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6"/>
  </p:notesMasterIdLst>
  <p:sldIdLst>
    <p:sldId id="260" r:id="rId2"/>
    <p:sldId id="261" r:id="rId3"/>
    <p:sldId id="262" r:id="rId4"/>
    <p:sldId id="263" r:id="rId5"/>
  </p:sldIdLst>
  <p:sldSz cx="9144000" cy="5143500" type="screen16x9"/>
  <p:notesSz cx="6858000" cy="9144000"/>
  <p:embeddedFontLst>
    <p:embeddedFont>
      <p:font typeface="Lato" panose="020F0502020204030203" pitchFamily="34" charset="0"/>
      <p:regular r:id="rId7"/>
      <p:bold r:id="rId8"/>
      <p:italic r:id="rId9"/>
      <p:boldItalic r:id="rId10"/>
    </p:embeddedFont>
    <p:embeddedFont>
      <p:font typeface="Montserrat" pitchFamily="2" charset="77"/>
      <p:regular r:id="rId11"/>
      <p:bold r:id="rId12"/>
      <p:italic r:id="rId13"/>
      <p:boldItalic r:id="rId14"/>
    </p:embeddedFont>
    <p:embeddedFont>
      <p:font typeface="Roboto" panose="02000000000000000000" pitchFamily="2"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7"/>
  </p:normalViewPr>
  <p:slideViewPr>
    <p:cSldViewPr snapToGrid="0">
      <p:cViewPr varScale="1">
        <p:scale>
          <a:sx n="135" d="100"/>
          <a:sy n="135" d="100"/>
        </p:scale>
        <p:origin x="424" y="1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font" Target="fonts/font9.fntdata"/><Relationship Id="rId10" Type="http://schemas.openxmlformats.org/officeDocument/2006/relationships/font" Target="fonts/font4.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f87997393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f87997393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f87997393_0_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f87997393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84e8aa43a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84e8aa43a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f87997393_0_1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f87997393_0_1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
        <p:nvSpPr>
          <p:cNvPr id="39" name="Google Shape;39;p3">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4"/>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14"/>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05" name="Google Shape;20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
        <p:nvSpPr>
          <p:cNvPr id="206" name="Google Shape;206;p14">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
        <p:nvSpPr>
          <p:cNvPr id="211" name="Google Shape;21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_alt3">
  <p:cSld name="TITLE_AND_BODY_1">
    <p:spTree>
      <p:nvGrpSpPr>
        <p:cNvPr id="1" name="Shape 212"/>
        <p:cNvGrpSpPr/>
        <p:nvPr/>
      </p:nvGrpSpPr>
      <p:grpSpPr>
        <a:xfrm>
          <a:off x="0" y="0"/>
          <a:ext cx="0" cy="0"/>
          <a:chOff x="0" y="0"/>
          <a:chExt cx="0" cy="0"/>
        </a:xfrm>
      </p:grpSpPr>
      <p:pic>
        <p:nvPicPr>
          <p:cNvPr id="213" name="Google Shape;213;p16" descr="offset_comp_343059.jpg"/>
          <p:cNvPicPr preferRelativeResize="0"/>
          <p:nvPr/>
        </p:nvPicPr>
        <p:blipFill rotWithShape="1">
          <a:blip r:embed="rId2">
            <a:alphaModFix amt="80000"/>
          </a:blip>
          <a:srcRect l="30474" t="11955" r="30474" b="25870"/>
          <a:stretch/>
        </p:blipFill>
        <p:spPr>
          <a:xfrm rot="-5400000">
            <a:off x="113630" y="-105700"/>
            <a:ext cx="5142300" cy="5364300"/>
          </a:xfrm>
          <a:prstGeom prst="diagStripe">
            <a:avLst>
              <a:gd name="adj" fmla="val 50343"/>
            </a:avLst>
          </a:prstGeom>
          <a:noFill/>
          <a:ln>
            <a:noFill/>
          </a:ln>
        </p:spPr>
      </p:pic>
      <p:sp>
        <p:nvSpPr>
          <p:cNvPr id="214" name="Google Shape;214;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5" name="Google Shape;215;p16"/>
          <p:cNvSpPr txBox="1">
            <a:spLocks noGrp="1"/>
          </p:cNvSpPr>
          <p:nvPr>
            <p:ph type="body" idx="1"/>
          </p:nvPr>
        </p:nvSpPr>
        <p:spPr>
          <a:xfrm>
            <a:off x="4018025" y="1567550"/>
            <a:ext cx="4318500" cy="1766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dk2"/>
              </a:buClr>
              <a:buSzPts val="1300"/>
              <a:buChar char="●"/>
              <a:defRPr>
                <a:solidFill>
                  <a:schemeClr val="dk2"/>
                </a:solidFill>
              </a:defRPr>
            </a:lvl1pPr>
            <a:lvl2pPr marL="914400" lvl="1" indent="-298450" rtl="0">
              <a:spcBef>
                <a:spcPts val="1600"/>
              </a:spcBef>
              <a:spcAft>
                <a:spcPts val="0"/>
              </a:spcAft>
              <a:buClr>
                <a:schemeClr val="dk2"/>
              </a:buClr>
              <a:buSzPts val="1100"/>
              <a:buChar char="○"/>
              <a:defRPr>
                <a:solidFill>
                  <a:schemeClr val="dk2"/>
                </a:solidFill>
              </a:defRPr>
            </a:lvl2pPr>
            <a:lvl3pPr marL="1371600" lvl="2" indent="-298450" rtl="0">
              <a:spcBef>
                <a:spcPts val="1600"/>
              </a:spcBef>
              <a:spcAft>
                <a:spcPts val="0"/>
              </a:spcAft>
              <a:buClr>
                <a:schemeClr val="dk2"/>
              </a:buClr>
              <a:buSzPts val="1100"/>
              <a:buChar char="■"/>
              <a:defRPr>
                <a:solidFill>
                  <a:schemeClr val="dk2"/>
                </a:solidFill>
              </a:defRPr>
            </a:lvl3pPr>
            <a:lvl4pPr marL="1828800" lvl="3" indent="-298450" rtl="0">
              <a:spcBef>
                <a:spcPts val="1600"/>
              </a:spcBef>
              <a:spcAft>
                <a:spcPts val="0"/>
              </a:spcAft>
              <a:buClr>
                <a:schemeClr val="dk2"/>
              </a:buClr>
              <a:buSzPts val="1100"/>
              <a:buChar char="●"/>
              <a:defRPr>
                <a:solidFill>
                  <a:schemeClr val="dk2"/>
                </a:solidFill>
              </a:defRPr>
            </a:lvl4pPr>
            <a:lvl5pPr marL="2286000" lvl="4" indent="-298450" rtl="0">
              <a:spcBef>
                <a:spcPts val="1600"/>
              </a:spcBef>
              <a:spcAft>
                <a:spcPts val="0"/>
              </a:spcAft>
              <a:buClr>
                <a:schemeClr val="dk2"/>
              </a:buClr>
              <a:buSzPts val="1100"/>
              <a:buChar char="○"/>
              <a:defRPr>
                <a:solidFill>
                  <a:schemeClr val="dk2"/>
                </a:solidFill>
              </a:defRPr>
            </a:lvl5pPr>
            <a:lvl6pPr marL="2743200" lvl="5" indent="-298450" rtl="0">
              <a:spcBef>
                <a:spcPts val="1600"/>
              </a:spcBef>
              <a:spcAft>
                <a:spcPts val="0"/>
              </a:spcAft>
              <a:buClr>
                <a:schemeClr val="dk2"/>
              </a:buClr>
              <a:buSzPts val="1100"/>
              <a:buChar char="■"/>
              <a:defRPr>
                <a:solidFill>
                  <a:schemeClr val="dk2"/>
                </a:solidFill>
              </a:defRPr>
            </a:lvl6pPr>
            <a:lvl7pPr marL="3200400" lvl="6" indent="-298450" rtl="0">
              <a:spcBef>
                <a:spcPts val="1600"/>
              </a:spcBef>
              <a:spcAft>
                <a:spcPts val="0"/>
              </a:spcAft>
              <a:buClr>
                <a:schemeClr val="dk2"/>
              </a:buClr>
              <a:buSzPts val="1100"/>
              <a:buChar char="●"/>
              <a:defRPr>
                <a:solidFill>
                  <a:schemeClr val="dk2"/>
                </a:solidFill>
              </a:defRPr>
            </a:lvl7pPr>
            <a:lvl8pPr marL="3657600" lvl="7" indent="-298450" rtl="0">
              <a:spcBef>
                <a:spcPts val="1600"/>
              </a:spcBef>
              <a:spcAft>
                <a:spcPts val="0"/>
              </a:spcAft>
              <a:buClr>
                <a:schemeClr val="dk2"/>
              </a:buClr>
              <a:buSzPts val="1100"/>
              <a:buChar char="○"/>
              <a:defRPr>
                <a:solidFill>
                  <a:schemeClr val="dk2"/>
                </a:solidFill>
              </a:defRPr>
            </a:lvl8pPr>
            <a:lvl9pPr marL="4114800" lvl="8" indent="-298450" rtl="0">
              <a:spcBef>
                <a:spcPts val="1600"/>
              </a:spcBef>
              <a:spcAft>
                <a:spcPts val="1600"/>
              </a:spcAft>
              <a:buClr>
                <a:schemeClr val="dk2"/>
              </a:buClr>
              <a:buSzPts val="1100"/>
              <a:buChar char="■"/>
              <a:defRPr>
                <a:solidFill>
                  <a:schemeClr val="dk2"/>
                </a:solidFill>
              </a:defRPr>
            </a:lvl9pPr>
          </a:lstStyle>
          <a:p>
            <a:endParaRPr/>
          </a:p>
        </p:txBody>
      </p:sp>
      <p:sp>
        <p:nvSpPr>
          <p:cNvPr id="216" name="Google Shape;21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217" name="Google Shape;217;p16">
            <a:hlinkClick r:id="rId3"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a:hlinkClick r:id="rId3"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a:hlinkClick r:id="rId3"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a:hlinkClick r:id="rId3"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_alt1">
  <p:cSld name="TITLE_AND_BODY_2">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361071" y="1924852"/>
            <a:ext cx="2304900" cy="1797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8" name="Google Shape;78;p6"/>
          <p:cNvSpPr/>
          <p:nvPr/>
        </p:nvSpPr>
        <p:spPr>
          <a:xfrm>
            <a:off x="4564200" y="0"/>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txBox="1">
            <a:spLocks noGrp="1"/>
          </p:cNvSpPr>
          <p:nvPr>
            <p:ph type="body" idx="1"/>
          </p:nvPr>
        </p:nvSpPr>
        <p:spPr>
          <a:xfrm>
            <a:off x="6451271" y="1924850"/>
            <a:ext cx="2304900" cy="179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
        <p:nvSpPr>
          <p:cNvPr id="80" name="Google Shape;80;p6">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6"/>
          <p:cNvGrpSpPr/>
          <p:nvPr/>
        </p:nvGrpSpPr>
        <p:grpSpPr>
          <a:xfrm>
            <a:off x="0" y="381001"/>
            <a:ext cx="1037850" cy="1016287"/>
            <a:chOff x="0" y="381001"/>
            <a:chExt cx="1037850" cy="1016287"/>
          </a:xfrm>
        </p:grpSpPr>
        <p:sp>
          <p:nvSpPr>
            <p:cNvPr id="85" name="Google Shape;85;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6"/>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88" name="Google Shape;8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_alt2">
  <p:cSld name="TITLE_AND_BODY_2_1">
    <p:spTree>
      <p:nvGrpSpPr>
        <p:cNvPr id="1" name="Shape 89"/>
        <p:cNvGrpSpPr/>
        <p:nvPr/>
      </p:nvGrpSpPr>
      <p:grpSpPr>
        <a:xfrm>
          <a:off x="0" y="0"/>
          <a:ext cx="0" cy="0"/>
          <a:chOff x="0" y="0"/>
          <a:chExt cx="0" cy="0"/>
        </a:xfrm>
      </p:grpSpPr>
      <p:sp>
        <p:nvSpPr>
          <p:cNvPr id="90" name="Google Shape;90;p7"/>
          <p:cNvSpPr txBox="1">
            <a:spLocks noGrp="1"/>
          </p:cNvSpPr>
          <p:nvPr>
            <p:ph type="title"/>
          </p:nvPr>
        </p:nvSpPr>
        <p:spPr>
          <a:xfrm>
            <a:off x="702850" y="1708619"/>
            <a:ext cx="3333300" cy="1470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1" name="Google Shape;91;p7"/>
          <p:cNvSpPr/>
          <p:nvPr/>
        </p:nvSpPr>
        <p:spPr>
          <a:xfrm>
            <a:off x="0" y="3486600"/>
            <a:ext cx="9144000" cy="165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7"/>
          <p:cNvGrpSpPr/>
          <p:nvPr/>
        </p:nvGrpSpPr>
        <p:grpSpPr>
          <a:xfrm>
            <a:off x="0" y="381001"/>
            <a:ext cx="1037850" cy="1016287"/>
            <a:chOff x="0" y="381001"/>
            <a:chExt cx="1037850" cy="1016287"/>
          </a:xfrm>
        </p:grpSpPr>
        <p:sp>
          <p:nvSpPr>
            <p:cNvPr id="97" name="Google Shape;97;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7"/>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00" name="Google Shape;10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101" name="Google Shape;101;p7"/>
          <p:cNvSpPr txBox="1">
            <a:spLocks noGrp="1"/>
          </p:cNvSpPr>
          <p:nvPr>
            <p:ph type="body" idx="1"/>
          </p:nvPr>
        </p:nvSpPr>
        <p:spPr>
          <a:xfrm>
            <a:off x="702850" y="3625275"/>
            <a:ext cx="3333300" cy="765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8">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1" name="Google Shape;111;p8"/>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2" name="Google Shape;112;p8"/>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3" name="Google Shape;11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9">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3" name="Google Shape;12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10">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0"/>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3" name="Google Shape;133;p10"/>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
        <p:cNvGrpSpPr/>
        <p:nvPr/>
      </p:nvGrpSpPr>
      <p:grpSpPr>
        <a:xfrm>
          <a:off x="0" y="0"/>
          <a:ext cx="0" cy="0"/>
          <a:chOff x="0" y="0"/>
          <a:chExt cx="0" cy="0"/>
        </a:xfrm>
      </p:grpSpPr>
      <p:sp>
        <p:nvSpPr>
          <p:cNvPr id="136" name="Google Shape;136;p11">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11"/>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0" name="Google Shape;16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1"/>
        <p:cNvGrpSpPr/>
        <p:nvPr/>
      </p:nvGrpSpPr>
      <p:grpSpPr>
        <a:xfrm>
          <a:off x="0" y="0"/>
          <a:ext cx="0" cy="0"/>
          <a:chOff x="0" y="0"/>
          <a:chExt cx="0" cy="0"/>
        </a:xfrm>
      </p:grpSpPr>
      <p:sp>
        <p:nvSpPr>
          <p:cNvPr id="162" name="Google Shape;162;p12">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2">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2">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2">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12"/>
          <p:cNvGrpSpPr/>
          <p:nvPr/>
        </p:nvGrpSpPr>
        <p:grpSpPr>
          <a:xfrm>
            <a:off x="0" y="381001"/>
            <a:ext cx="1037850" cy="1016287"/>
            <a:chOff x="0" y="381001"/>
            <a:chExt cx="1037850" cy="1016287"/>
          </a:xfrm>
        </p:grpSpPr>
        <p:sp>
          <p:nvSpPr>
            <p:cNvPr id="167" name="Google Shape;167;p12"/>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2"/>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2"/>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70" name="Google Shape;170;p12"/>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71" name="Google Shape;171;p12"/>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72" name="Google Shape;17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3"/>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78" name="Google Shape;17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
        <p:nvSpPr>
          <p:cNvPr id="179" name="Google Shape;179;p13">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sv"/>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Projektmål</a:t>
            </a:r>
            <a:endParaRPr/>
          </a:p>
        </p:txBody>
      </p:sp>
      <p:sp>
        <p:nvSpPr>
          <p:cNvPr id="258" name="Google Shape;258;p21"/>
          <p:cNvSpPr txBox="1">
            <a:spLocks noGrp="1"/>
          </p:cNvSpPr>
          <p:nvPr>
            <p:ph type="body" idx="1"/>
          </p:nvPr>
        </p:nvSpPr>
        <p:spPr>
          <a:xfrm>
            <a:off x="4380250" y="654750"/>
            <a:ext cx="4602900" cy="3300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sv" sz="1600">
                <a:solidFill>
                  <a:schemeClr val="lt1"/>
                </a:solidFill>
                <a:latin typeface="Roboto"/>
                <a:ea typeface="Roboto"/>
                <a:cs typeface="Roboto"/>
                <a:sym typeface="Roboto"/>
              </a:rPr>
              <a:t>Elbåtar har omedelbar kraft och accelererar snabbt, vilket gör dem till ett snabbt och effektivt transportsätt för korta sjöresor. Passagerare kan komma fram till sin destination snabbare än med traditionella färjor. Elbåtar har generellt sett lägre driftskostnader än dieselalternativ. Eftersom sträckan mellan Helsingborg och Helsingör är relativt kort, kan elbåtar vara ekonomiskt fördelaktiga på lång sikt. </a:t>
            </a:r>
            <a:endParaRPr sz="1600">
              <a:solidFill>
                <a:schemeClr val="lt1"/>
              </a:solidFill>
              <a:latin typeface="Roboto"/>
              <a:ea typeface="Roboto"/>
              <a:cs typeface="Roboto"/>
              <a:sym typeface="Roboto"/>
            </a:endParaRPr>
          </a:p>
          <a:p>
            <a:pPr marL="0" lvl="0" indent="0" algn="l" rtl="0">
              <a:spcBef>
                <a:spcPts val="0"/>
              </a:spcBef>
              <a:spcAft>
                <a:spcPts val="1600"/>
              </a:spcAft>
              <a:buNone/>
            </a:pPr>
            <a:endParaRPr/>
          </a:p>
        </p:txBody>
      </p:sp>
      <p:pic>
        <p:nvPicPr>
          <p:cNvPr id="2" name="Bollvägen.m4a">
            <a:hlinkClick r:id="" action="ppaction://media"/>
            <a:extLst>
              <a:ext uri="{FF2B5EF4-FFF2-40B4-BE49-F238E27FC236}">
                <a16:creationId xmlns:a16="http://schemas.microsoft.com/office/drawing/2014/main" id="{6EBF8A7E-1092-43DA-93FF-08053394D4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4686" y="200206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2"/>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Målgrupp</a:t>
            </a:r>
            <a:endParaRPr/>
          </a:p>
        </p:txBody>
      </p:sp>
      <p:sp>
        <p:nvSpPr>
          <p:cNvPr id="264" name="Google Shape;264;p22"/>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sv" sz="3000">
                <a:solidFill>
                  <a:srgbClr val="FFFFFF"/>
                </a:solidFill>
              </a:rPr>
              <a:t>Båtägare, både privata och företag.</a:t>
            </a:r>
            <a:endParaRPr sz="3000"/>
          </a:p>
        </p:txBody>
      </p:sp>
      <p:pic>
        <p:nvPicPr>
          <p:cNvPr id="265" name="Google Shape;265;p22" descr="offset_comp_267026.jpg"/>
          <p:cNvPicPr preferRelativeResize="0"/>
          <p:nvPr/>
        </p:nvPicPr>
        <p:blipFill rotWithShape="1">
          <a:blip r:embed="rId3">
            <a:alphaModFix/>
          </a:blip>
          <a:srcRect l="39740" t="41470" r="17180" b="-6208"/>
          <a:stretch/>
        </p:blipFill>
        <p:spPr>
          <a:xfrm rot="-5400000">
            <a:off x="5710147" y="2704980"/>
            <a:ext cx="2431500" cy="2436000"/>
          </a:xfrm>
          <a:prstGeom prst="diagStripe">
            <a:avLst>
              <a:gd name="adj" fmla="val 50445"/>
            </a:avLst>
          </a:prstGeom>
          <a:noFill/>
          <a:ln>
            <a:noFill/>
          </a:ln>
        </p:spPr>
      </p:pic>
      <p:pic>
        <p:nvPicPr>
          <p:cNvPr id="266" name="Google Shape;266;p22" descr="offset_comp_457517_edited2.jpg"/>
          <p:cNvPicPr preferRelativeResize="0"/>
          <p:nvPr/>
        </p:nvPicPr>
        <p:blipFill rotWithShape="1">
          <a:blip r:embed="rId4">
            <a:alphaModFix/>
          </a:blip>
          <a:srcRect l="28499" t="35784" r="21977" b="-10133"/>
          <a:stretch/>
        </p:blipFill>
        <p:spPr>
          <a:xfrm rot="-5400000">
            <a:off x="5718946" y="1338207"/>
            <a:ext cx="2504700" cy="2509500"/>
          </a:xfrm>
          <a:prstGeom prst="diagStripe">
            <a:avLst>
              <a:gd name="adj" fmla="val 50445"/>
            </a:avLst>
          </a:prstGeom>
          <a:noFill/>
          <a:ln>
            <a:noFill/>
          </a:ln>
        </p:spPr>
      </p:pic>
      <p:pic>
        <p:nvPicPr>
          <p:cNvPr id="267" name="Google Shape;267;p22" descr="offset_comp_442889_edtied2.jpg"/>
          <p:cNvPicPr preferRelativeResize="0"/>
          <p:nvPr/>
        </p:nvPicPr>
        <p:blipFill rotWithShape="1">
          <a:blip r:embed="rId5">
            <a:alphaModFix/>
          </a:blip>
          <a:srcRect l="23925" t="16463" r="30743" b="15476"/>
          <a:stretch/>
        </p:blipFill>
        <p:spPr>
          <a:xfrm rot="5400000">
            <a:off x="6637386" y="2137210"/>
            <a:ext cx="2504700" cy="2509500"/>
          </a:xfrm>
          <a:prstGeom prst="diagStripe">
            <a:avLst>
              <a:gd name="adj" fmla="val 50445"/>
            </a:avLst>
          </a:prstGeom>
          <a:noFill/>
          <a:ln>
            <a:noFill/>
          </a:ln>
        </p:spPr>
      </p:pic>
      <p:sp>
        <p:nvSpPr>
          <p:cNvPr id="268" name="Google Shape;268;p22"/>
          <p:cNvSpPr/>
          <p:nvPr/>
        </p:nvSpPr>
        <p:spPr>
          <a:xfrm>
            <a:off x="7040600" y="3923575"/>
            <a:ext cx="2106350" cy="1222450"/>
          </a:xfrm>
          <a:custGeom>
            <a:avLst/>
            <a:gdLst/>
            <a:ahLst/>
            <a:cxnLst/>
            <a:rect l="l" t="t" r="r" b="b"/>
            <a:pathLst>
              <a:path w="84254" h="48898" extrusionOk="0">
                <a:moveTo>
                  <a:pt x="0" y="0"/>
                </a:moveTo>
                <a:lnTo>
                  <a:pt x="50319" y="0"/>
                </a:lnTo>
                <a:lnTo>
                  <a:pt x="84254" y="33935"/>
                </a:lnTo>
                <a:lnTo>
                  <a:pt x="84254" y="48898"/>
                </a:lnTo>
                <a:lnTo>
                  <a:pt x="48798" y="48898"/>
                </a:lnTo>
                <a:close/>
              </a:path>
            </a:pathLst>
          </a:custGeom>
          <a:solidFill>
            <a:schemeClr val="accent3"/>
          </a:solidFill>
          <a:ln>
            <a:noFill/>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3"/>
          <p:cNvSpPr txBox="1">
            <a:spLocks noGrp="1"/>
          </p:cNvSpPr>
          <p:nvPr>
            <p:ph type="title"/>
          </p:nvPr>
        </p:nvSpPr>
        <p:spPr>
          <a:xfrm>
            <a:off x="699625" y="1281400"/>
            <a:ext cx="3063300" cy="119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En exklusiv visning av prototypen av Filas 3000</a:t>
            </a:r>
            <a:endParaRPr/>
          </a:p>
        </p:txBody>
      </p:sp>
      <p:sp>
        <p:nvSpPr>
          <p:cNvPr id="274" name="Google Shape;274;p23"/>
          <p:cNvSpPr txBox="1">
            <a:spLocks noGrp="1"/>
          </p:cNvSpPr>
          <p:nvPr>
            <p:ph type="body" idx="1"/>
          </p:nvPr>
        </p:nvSpPr>
        <p:spPr>
          <a:xfrm>
            <a:off x="645300" y="2644025"/>
            <a:ext cx="3063300" cy="970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75" name="Google Shape;275;p23"/>
          <p:cNvPicPr preferRelativeResize="0"/>
          <p:nvPr/>
        </p:nvPicPr>
        <p:blipFill>
          <a:blip r:embed="rId3">
            <a:alphaModFix/>
          </a:blip>
          <a:stretch>
            <a:fillRect/>
          </a:stretch>
        </p:blipFill>
        <p:spPr>
          <a:xfrm>
            <a:off x="3879100" y="958350"/>
            <a:ext cx="5076274" cy="3351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4"/>
          <p:cNvSpPr txBox="1">
            <a:spLocks noGrp="1"/>
          </p:cNvSpPr>
          <p:nvPr>
            <p:ph type="title"/>
          </p:nvPr>
        </p:nvSpPr>
        <p:spPr>
          <a:xfrm>
            <a:off x="645300" y="1833775"/>
            <a:ext cx="3063300" cy="69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Tack!</a:t>
            </a:r>
            <a:endParaRPr/>
          </a:p>
        </p:txBody>
      </p:sp>
      <p:sp>
        <p:nvSpPr>
          <p:cNvPr id="281" name="Google Shape;281;p24"/>
          <p:cNvSpPr txBox="1">
            <a:spLocks noGrp="1"/>
          </p:cNvSpPr>
          <p:nvPr>
            <p:ph type="body" idx="1"/>
          </p:nvPr>
        </p:nvSpPr>
        <p:spPr>
          <a:xfrm>
            <a:off x="645300" y="2644025"/>
            <a:ext cx="3063300" cy="97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latin typeface="Arial"/>
                <a:ea typeface="Arial"/>
                <a:cs typeface="Arial"/>
                <a:sym typeface="Arial"/>
              </a:rPr>
              <a:t>Vi vill tacka er alla för er entusiasm och engagemang under våran presentation.</a:t>
            </a:r>
            <a:endParaRPr>
              <a:latin typeface="Arial"/>
              <a:ea typeface="Arial"/>
              <a:cs typeface="Arial"/>
              <a:sym typeface="Arial"/>
            </a:endParaRPr>
          </a:p>
          <a:p>
            <a:pPr marL="0" lvl="0" indent="0" algn="l" rtl="0">
              <a:spcBef>
                <a:spcPts val="1600"/>
              </a:spcBef>
              <a:spcAft>
                <a:spcPts val="0"/>
              </a:spcAft>
              <a:buNone/>
            </a:pPr>
            <a:endParaRPr>
              <a:latin typeface="Arial"/>
              <a:ea typeface="Arial"/>
              <a:cs typeface="Arial"/>
              <a:sym typeface="Arial"/>
            </a:endParaRPr>
          </a:p>
          <a:p>
            <a:pPr marL="0" lvl="0" indent="0" algn="l" rtl="0">
              <a:spcBef>
                <a:spcPts val="1600"/>
              </a:spcBef>
              <a:spcAft>
                <a:spcPts val="0"/>
              </a:spcAft>
              <a:buNone/>
            </a:pPr>
            <a:r>
              <a:rPr lang="sv">
                <a:latin typeface="Arial"/>
                <a:ea typeface="Arial"/>
                <a:cs typeface="Arial"/>
                <a:sym typeface="Arial"/>
              </a:rPr>
              <a:t>Vänliga hälsningar,</a:t>
            </a:r>
            <a:endParaRPr>
              <a:latin typeface="Arial"/>
              <a:ea typeface="Arial"/>
              <a:cs typeface="Arial"/>
              <a:sym typeface="Arial"/>
            </a:endParaRPr>
          </a:p>
          <a:p>
            <a:pPr marL="0" lvl="0" indent="0" algn="l" rtl="0">
              <a:spcBef>
                <a:spcPts val="1600"/>
              </a:spcBef>
              <a:spcAft>
                <a:spcPts val="1600"/>
              </a:spcAft>
              <a:buNone/>
            </a:pPr>
            <a:r>
              <a:rPr lang="sv">
                <a:latin typeface="Arial"/>
                <a:ea typeface="Arial"/>
                <a:cs typeface="Arial"/>
                <a:sym typeface="Arial"/>
              </a:rPr>
              <a:t>Teamet från 9F på Tolvåkerskolan</a:t>
            </a:r>
            <a:endParaRPr>
              <a:latin typeface="Arial"/>
              <a:ea typeface="Arial"/>
              <a:cs typeface="Arial"/>
              <a:sym typeface="Arial"/>
            </a:endParaRPr>
          </a:p>
        </p:txBody>
      </p:sp>
      <p:grpSp>
        <p:nvGrpSpPr>
          <p:cNvPr id="282" name="Google Shape;282;p24"/>
          <p:cNvGrpSpPr/>
          <p:nvPr/>
        </p:nvGrpSpPr>
        <p:grpSpPr>
          <a:xfrm>
            <a:off x="4066820" y="1553491"/>
            <a:ext cx="3159984" cy="2439109"/>
            <a:chOff x="3553042" y="1657806"/>
            <a:chExt cx="3461100" cy="2671532"/>
          </a:xfrm>
        </p:grpSpPr>
        <p:sp>
          <p:nvSpPr>
            <p:cNvPr id="283" name="Google Shape;283;p24"/>
            <p:cNvSpPr/>
            <p:nvPr/>
          </p:nvSpPr>
          <p:spPr>
            <a:xfrm>
              <a:off x="4856024" y="3625653"/>
              <a:ext cx="944700" cy="663300"/>
            </a:xfrm>
            <a:prstGeom prst="trapezoid">
              <a:avLst>
                <a:gd name="adj" fmla="val 25000"/>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4"/>
            <p:cNvSpPr/>
            <p:nvPr/>
          </p:nvSpPr>
          <p:spPr>
            <a:xfrm rot="10800000">
              <a:off x="4953871" y="3681997"/>
              <a:ext cx="400200" cy="606600"/>
            </a:xfrm>
            <a:prstGeom prst="triangle">
              <a:avLst>
                <a:gd name="adj" fmla="val 96745"/>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4"/>
            <p:cNvSpPr/>
            <p:nvPr/>
          </p:nvSpPr>
          <p:spPr>
            <a:xfrm>
              <a:off x="4767796" y="3681816"/>
              <a:ext cx="163500" cy="606600"/>
            </a:xfrm>
            <a:prstGeom prst="triangle">
              <a:avLst>
                <a:gd name="adj" fmla="val 98558"/>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4"/>
            <p:cNvSpPr/>
            <p:nvPr/>
          </p:nvSpPr>
          <p:spPr>
            <a:xfrm rot="10800000">
              <a:off x="4678237" y="4276102"/>
              <a:ext cx="1210800" cy="456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4"/>
            <p:cNvSpPr/>
            <p:nvPr/>
          </p:nvSpPr>
          <p:spPr>
            <a:xfrm rot="10800000">
              <a:off x="4668343" y="4283738"/>
              <a:ext cx="1230600" cy="45600"/>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4"/>
            <p:cNvSpPr/>
            <p:nvPr/>
          </p:nvSpPr>
          <p:spPr>
            <a:xfrm>
              <a:off x="4926950" y="3681915"/>
              <a:ext cx="42900" cy="5943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4"/>
            <p:cNvSpPr/>
            <p:nvPr/>
          </p:nvSpPr>
          <p:spPr>
            <a:xfrm>
              <a:off x="3553042" y="1674645"/>
              <a:ext cx="3461100" cy="2014500"/>
            </a:xfrm>
            <a:prstGeom prst="roundRect">
              <a:avLst>
                <a:gd name="adj" fmla="val 1882"/>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4"/>
            <p:cNvSpPr/>
            <p:nvPr/>
          </p:nvSpPr>
          <p:spPr>
            <a:xfrm>
              <a:off x="3553042" y="1657806"/>
              <a:ext cx="3461100" cy="2014500"/>
            </a:xfrm>
            <a:prstGeom prst="roundRect">
              <a:avLst>
                <a:gd name="adj" fmla="val 1764"/>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1" name="Google Shape;291;p24" descr="offset_comp_342327_edited.jpg"/>
          <p:cNvPicPr preferRelativeResize="0"/>
          <p:nvPr/>
        </p:nvPicPr>
        <p:blipFill rotWithShape="1">
          <a:blip r:embed="rId3">
            <a:alphaModFix/>
          </a:blip>
          <a:srcRect l="45356" t="50734" r="19582" b="26215"/>
          <a:stretch/>
        </p:blipFill>
        <p:spPr>
          <a:xfrm>
            <a:off x="4115130" y="1605638"/>
            <a:ext cx="3063300" cy="1745700"/>
          </a:xfrm>
          <a:prstGeom prst="rect">
            <a:avLst/>
          </a:prstGeom>
          <a:noFill/>
          <a:ln>
            <a:noFill/>
          </a:ln>
        </p:spPr>
      </p:pic>
      <p:sp>
        <p:nvSpPr>
          <p:cNvPr id="292" name="Google Shape;292;p24"/>
          <p:cNvSpPr/>
          <p:nvPr/>
        </p:nvSpPr>
        <p:spPr>
          <a:xfrm flipH="1">
            <a:off x="4114917" y="1606596"/>
            <a:ext cx="3063300" cy="1743300"/>
          </a:xfrm>
          <a:prstGeom prst="rtTriangle">
            <a:avLst/>
          </a:prstGeom>
          <a:solidFill>
            <a:srgbClr val="000000">
              <a:alpha val="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93;p24"/>
          <p:cNvGrpSpPr/>
          <p:nvPr/>
        </p:nvGrpSpPr>
        <p:grpSpPr>
          <a:xfrm>
            <a:off x="6762480" y="2546254"/>
            <a:ext cx="1024386" cy="1522884"/>
            <a:chOff x="6505573" y="2745170"/>
            <a:chExt cx="1122000" cy="1668000"/>
          </a:xfrm>
        </p:grpSpPr>
        <p:sp>
          <p:nvSpPr>
            <p:cNvPr id="294" name="Google Shape;294;p24"/>
            <p:cNvSpPr/>
            <p:nvPr/>
          </p:nvSpPr>
          <p:spPr>
            <a:xfrm>
              <a:off x="6517841" y="2745170"/>
              <a:ext cx="1109700" cy="1668000"/>
            </a:xfrm>
            <a:prstGeom prst="roundRect">
              <a:avLst>
                <a:gd name="adj" fmla="val 5402"/>
              </a:avLst>
            </a:prstGeom>
            <a:solidFill>
              <a:srgbClr val="1B212C"/>
            </a:solidFill>
            <a:ln>
              <a:noFill/>
            </a:ln>
            <a:effectLst>
              <a:outerShdw blurRad="387350" dist="38100" dir="8100000" sx="107000" sy="107000" algn="tr" rotWithShape="0">
                <a:srgbClr val="000000">
                  <a:alpha val="4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4"/>
            <p:cNvSpPr/>
            <p:nvPr/>
          </p:nvSpPr>
          <p:spPr>
            <a:xfrm rot="-5400000">
              <a:off x="6238873" y="3024453"/>
              <a:ext cx="1655400" cy="1122000"/>
            </a:xfrm>
            <a:prstGeom prst="roundRect">
              <a:avLst>
                <a:gd name="adj" fmla="val 4551"/>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4"/>
            <p:cNvSpPr/>
            <p:nvPr/>
          </p:nvSpPr>
          <p:spPr>
            <a:xfrm rot="-5400000">
              <a:off x="6238873" y="3012061"/>
              <a:ext cx="1655400" cy="1122000"/>
            </a:xfrm>
            <a:prstGeom prst="roundRect">
              <a:avLst>
                <a:gd name="adj" fmla="val 4551"/>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4"/>
            <p:cNvSpPr/>
            <p:nvPr/>
          </p:nvSpPr>
          <p:spPr>
            <a:xfrm>
              <a:off x="6954127" y="4329594"/>
              <a:ext cx="224700" cy="315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8" name="Google Shape;298;p24" descr="offset_comp_342327_edited.jpg"/>
          <p:cNvPicPr preferRelativeResize="0"/>
          <p:nvPr/>
        </p:nvPicPr>
        <p:blipFill rotWithShape="1">
          <a:blip r:embed="rId3">
            <a:alphaModFix/>
          </a:blip>
          <a:srcRect l="53168" t="53058" r="26238" b="16020"/>
          <a:stretch/>
        </p:blipFill>
        <p:spPr>
          <a:xfrm>
            <a:off x="6762097" y="2613771"/>
            <a:ext cx="1024200" cy="1333200"/>
          </a:xfrm>
          <a:prstGeom prst="rect">
            <a:avLst/>
          </a:prstGeom>
          <a:noFill/>
          <a:ln>
            <a:noFill/>
          </a:ln>
        </p:spPr>
      </p:pic>
      <p:sp>
        <p:nvSpPr>
          <p:cNvPr id="299" name="Google Shape;299;p24"/>
          <p:cNvSpPr/>
          <p:nvPr/>
        </p:nvSpPr>
        <p:spPr>
          <a:xfrm flipH="1">
            <a:off x="6762011" y="2613990"/>
            <a:ext cx="1024200" cy="1333200"/>
          </a:xfrm>
          <a:prstGeom prst="rtTriangle">
            <a:avLst/>
          </a:prstGeom>
          <a:solidFill>
            <a:srgbClr val="000000">
              <a:alpha val="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24"/>
          <p:cNvGrpSpPr/>
          <p:nvPr/>
        </p:nvGrpSpPr>
        <p:grpSpPr>
          <a:xfrm>
            <a:off x="6405845" y="3121897"/>
            <a:ext cx="520684" cy="1036470"/>
            <a:chOff x="9543736" y="4486132"/>
            <a:chExt cx="570300" cy="1135235"/>
          </a:xfrm>
        </p:grpSpPr>
        <p:sp>
          <p:nvSpPr>
            <p:cNvPr id="301" name="Google Shape;301;p24"/>
            <p:cNvSpPr/>
            <p:nvPr/>
          </p:nvSpPr>
          <p:spPr>
            <a:xfrm>
              <a:off x="9543736" y="4487212"/>
              <a:ext cx="570300" cy="1132800"/>
            </a:xfrm>
            <a:prstGeom prst="roundRect">
              <a:avLst>
                <a:gd name="adj" fmla="val 5402"/>
              </a:avLst>
            </a:prstGeom>
            <a:solidFill>
              <a:srgbClr val="1B212C"/>
            </a:solidFill>
            <a:ln>
              <a:noFill/>
            </a:ln>
            <a:effectLst>
              <a:outerShdw blurRad="387350" dist="38100" dir="8100000" sx="107000" sy="107000" algn="tr" rotWithShape="0">
                <a:srgbClr val="000000">
                  <a:alpha val="4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4"/>
            <p:cNvSpPr/>
            <p:nvPr/>
          </p:nvSpPr>
          <p:spPr>
            <a:xfrm rot="-5400000">
              <a:off x="9265568" y="4772968"/>
              <a:ext cx="1126800" cy="570000"/>
            </a:xfrm>
            <a:prstGeom prst="roundRect">
              <a:avLst>
                <a:gd name="adj" fmla="val 4551"/>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4"/>
            <p:cNvSpPr/>
            <p:nvPr/>
          </p:nvSpPr>
          <p:spPr>
            <a:xfrm rot="-5400000">
              <a:off x="9265568" y="4764532"/>
              <a:ext cx="1126800" cy="570000"/>
            </a:xfrm>
            <a:prstGeom prst="roundRect">
              <a:avLst>
                <a:gd name="adj" fmla="val 4551"/>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4"/>
            <p:cNvSpPr/>
            <p:nvPr/>
          </p:nvSpPr>
          <p:spPr>
            <a:xfrm>
              <a:off x="9736876" y="5519757"/>
              <a:ext cx="186300" cy="303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5" name="Google Shape;305;p24" descr="offset_comp_342327_edited.jpg"/>
          <p:cNvPicPr preferRelativeResize="0"/>
          <p:nvPr/>
        </p:nvPicPr>
        <p:blipFill rotWithShape="1">
          <a:blip r:embed="rId3">
            <a:alphaModFix/>
          </a:blip>
          <a:srcRect l="41330" t="42211" r="47980" b="36733"/>
          <a:stretch/>
        </p:blipFill>
        <p:spPr>
          <a:xfrm>
            <a:off x="6405412" y="3121559"/>
            <a:ext cx="520500" cy="888900"/>
          </a:xfrm>
          <a:prstGeom prst="round2SameRect">
            <a:avLst>
              <a:gd name="adj1" fmla="val 4129"/>
              <a:gd name="adj2" fmla="val 0"/>
            </a:avLst>
          </a:prstGeom>
          <a:noFill/>
          <a:ln>
            <a:noFill/>
          </a:ln>
        </p:spPr>
      </p:pic>
      <p:sp>
        <p:nvSpPr>
          <p:cNvPr id="306" name="Google Shape;306;p24"/>
          <p:cNvSpPr/>
          <p:nvPr/>
        </p:nvSpPr>
        <p:spPr>
          <a:xfrm flipH="1">
            <a:off x="6405284" y="3142709"/>
            <a:ext cx="520500" cy="867900"/>
          </a:xfrm>
          <a:prstGeom prst="rtTriangle">
            <a:avLst/>
          </a:prstGeom>
          <a:solidFill>
            <a:srgbClr val="000000">
              <a:alpha val="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Google Shape;307;p24"/>
          <p:cNvGrpSpPr/>
          <p:nvPr/>
        </p:nvGrpSpPr>
        <p:grpSpPr>
          <a:xfrm>
            <a:off x="7564804" y="3443361"/>
            <a:ext cx="455496" cy="692277"/>
            <a:chOff x="7384375" y="3728000"/>
            <a:chExt cx="498900" cy="758244"/>
          </a:xfrm>
        </p:grpSpPr>
        <p:sp>
          <p:nvSpPr>
            <p:cNvPr id="308" name="Google Shape;308;p24"/>
            <p:cNvSpPr/>
            <p:nvPr/>
          </p:nvSpPr>
          <p:spPr>
            <a:xfrm rot="10800000">
              <a:off x="7475552" y="4233644"/>
              <a:ext cx="316500" cy="252600"/>
            </a:xfrm>
            <a:prstGeom prst="round2SameRect">
              <a:avLst>
                <a:gd name="adj1" fmla="val 16667"/>
                <a:gd name="adj2" fmla="val 0"/>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4"/>
            <p:cNvSpPr/>
            <p:nvPr/>
          </p:nvSpPr>
          <p:spPr>
            <a:xfrm rot="5400000">
              <a:off x="7506587" y="4276887"/>
              <a:ext cx="140700" cy="201900"/>
            </a:xfrm>
            <a:prstGeom prst="triangle">
              <a:avLst>
                <a:gd name="adj" fmla="val 2735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4"/>
            <p:cNvSpPr/>
            <p:nvPr/>
          </p:nvSpPr>
          <p:spPr>
            <a:xfrm>
              <a:off x="7475548" y="3728000"/>
              <a:ext cx="316500" cy="252600"/>
            </a:xfrm>
            <a:prstGeom prst="round2SameRect">
              <a:avLst>
                <a:gd name="adj1" fmla="val 16667"/>
                <a:gd name="adj2" fmla="val 0"/>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4"/>
            <p:cNvSpPr/>
            <p:nvPr/>
          </p:nvSpPr>
          <p:spPr>
            <a:xfrm>
              <a:off x="7384375" y="3860325"/>
              <a:ext cx="498900" cy="498900"/>
            </a:xfrm>
            <a:prstGeom prst="ellipse">
              <a:avLst/>
            </a:prstGeom>
            <a:solidFill>
              <a:srgbClr val="1B212C"/>
            </a:solidFill>
            <a:ln>
              <a:noFill/>
            </a:ln>
            <a:effectLst>
              <a:outerShdw blurRad="387350" dist="38100" dir="8100000" sx="107000" sy="107000" algn="tr" rotWithShape="0">
                <a:srgbClr val="000000">
                  <a:alpha val="4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24"/>
          <p:cNvGrpSpPr/>
          <p:nvPr/>
        </p:nvGrpSpPr>
        <p:grpSpPr>
          <a:xfrm>
            <a:off x="7564836" y="3561758"/>
            <a:ext cx="478081" cy="462776"/>
            <a:chOff x="7384385" y="3857442"/>
            <a:chExt cx="523637" cy="506874"/>
          </a:xfrm>
        </p:grpSpPr>
        <p:sp>
          <p:nvSpPr>
            <p:cNvPr id="313" name="Google Shape;313;p24"/>
            <p:cNvSpPr/>
            <p:nvPr/>
          </p:nvSpPr>
          <p:spPr>
            <a:xfrm>
              <a:off x="7384385" y="3865416"/>
              <a:ext cx="498900" cy="498900"/>
            </a:xfrm>
            <a:prstGeom prst="ellips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24"/>
            <p:cNvGrpSpPr/>
            <p:nvPr/>
          </p:nvGrpSpPr>
          <p:grpSpPr>
            <a:xfrm>
              <a:off x="7384385" y="3857442"/>
              <a:ext cx="523637" cy="498900"/>
              <a:chOff x="7384385" y="3857442"/>
              <a:chExt cx="523637" cy="498900"/>
            </a:xfrm>
          </p:grpSpPr>
          <p:sp>
            <p:nvSpPr>
              <p:cNvPr id="315" name="Google Shape;315;p24"/>
              <p:cNvSpPr/>
              <p:nvPr/>
            </p:nvSpPr>
            <p:spPr>
              <a:xfrm>
                <a:off x="7384385" y="3857442"/>
                <a:ext cx="498900" cy="498900"/>
              </a:xfrm>
              <a:prstGeom prst="ellips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4"/>
              <p:cNvSpPr/>
              <p:nvPr/>
            </p:nvSpPr>
            <p:spPr>
              <a:xfrm>
                <a:off x="7856422" y="4081138"/>
                <a:ext cx="51600" cy="51600"/>
              </a:xfrm>
              <a:prstGeom prst="flowChartDelay">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17" name="Google Shape;317;p24" descr="offset_comp_342327_edited.jpg"/>
          <p:cNvPicPr preferRelativeResize="0"/>
          <p:nvPr/>
        </p:nvPicPr>
        <p:blipFill rotWithShape="1">
          <a:blip r:embed="rId3">
            <a:alphaModFix/>
          </a:blip>
          <a:srcRect l="48584" t="47335" r="37425" b="36557"/>
          <a:stretch/>
        </p:blipFill>
        <p:spPr>
          <a:xfrm>
            <a:off x="7591905" y="3590541"/>
            <a:ext cx="400500" cy="399300"/>
          </a:xfrm>
          <a:prstGeom prst="ellipse">
            <a:avLst/>
          </a:prstGeom>
          <a:noFill/>
          <a:ln w="9525" cap="flat" cmpd="sng">
            <a:solidFill>
              <a:srgbClr val="FFFFFF"/>
            </a:solidFill>
            <a:prstDash val="solid"/>
            <a:round/>
            <a:headEnd type="none" w="sm" len="sm"/>
            <a:tailEnd type="none" w="sm" len="sm"/>
          </a:ln>
        </p:spPr>
      </p:pic>
      <p:grpSp>
        <p:nvGrpSpPr>
          <p:cNvPr id="318" name="Google Shape;318;p24"/>
          <p:cNvGrpSpPr/>
          <p:nvPr/>
        </p:nvGrpSpPr>
        <p:grpSpPr>
          <a:xfrm>
            <a:off x="8110843" y="3443361"/>
            <a:ext cx="435785" cy="692277"/>
            <a:chOff x="7982421" y="3727763"/>
            <a:chExt cx="477311" cy="758244"/>
          </a:xfrm>
        </p:grpSpPr>
        <p:sp>
          <p:nvSpPr>
            <p:cNvPr id="319" name="Google Shape;319;p24"/>
            <p:cNvSpPr/>
            <p:nvPr/>
          </p:nvSpPr>
          <p:spPr>
            <a:xfrm>
              <a:off x="8054507" y="3728825"/>
              <a:ext cx="316500" cy="756600"/>
            </a:xfrm>
            <a:prstGeom prst="roundRect">
              <a:avLst>
                <a:gd name="adj" fmla="val 15418"/>
              </a:avLst>
            </a:prstGeom>
            <a:solidFill>
              <a:srgbClr val="1B212C"/>
            </a:solidFill>
            <a:ln>
              <a:noFill/>
            </a:ln>
            <a:effectLst>
              <a:outerShdw blurRad="387350" dist="38100" dir="8100000" sx="107000" sy="107000" algn="tr" rotWithShape="0">
                <a:srgbClr val="000000">
                  <a:alpha val="4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4"/>
            <p:cNvSpPr/>
            <p:nvPr/>
          </p:nvSpPr>
          <p:spPr>
            <a:xfrm rot="10800000">
              <a:off x="8054264" y="4233407"/>
              <a:ext cx="316500" cy="252600"/>
            </a:xfrm>
            <a:prstGeom prst="round2SameRect">
              <a:avLst>
                <a:gd name="adj1" fmla="val 16667"/>
                <a:gd name="adj2" fmla="val 0"/>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4"/>
            <p:cNvSpPr/>
            <p:nvPr/>
          </p:nvSpPr>
          <p:spPr>
            <a:xfrm rot="5400000">
              <a:off x="8085300" y="4276650"/>
              <a:ext cx="140700" cy="201900"/>
            </a:xfrm>
            <a:prstGeom prst="triangle">
              <a:avLst>
                <a:gd name="adj" fmla="val 2735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4"/>
            <p:cNvSpPr/>
            <p:nvPr/>
          </p:nvSpPr>
          <p:spPr>
            <a:xfrm>
              <a:off x="8054261" y="3727763"/>
              <a:ext cx="316500" cy="252600"/>
            </a:xfrm>
            <a:prstGeom prst="round2SameRect">
              <a:avLst>
                <a:gd name="adj1" fmla="val 16667"/>
                <a:gd name="adj2" fmla="val 0"/>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4"/>
            <p:cNvSpPr/>
            <p:nvPr/>
          </p:nvSpPr>
          <p:spPr>
            <a:xfrm>
              <a:off x="7991115" y="3866003"/>
              <a:ext cx="434400" cy="486900"/>
            </a:xfrm>
            <a:prstGeom prst="roundRect">
              <a:avLst>
                <a:gd name="adj" fmla="val 12273"/>
              </a:avLst>
            </a:prstGeom>
            <a:solidFill>
              <a:srgbClr val="1B212C"/>
            </a:solidFill>
            <a:ln>
              <a:noFill/>
            </a:ln>
            <a:effectLst>
              <a:outerShdw blurRad="387350" dist="38100" dir="8100000" sx="107000" sy="107000" algn="tr" rotWithShape="0">
                <a:srgbClr val="000000">
                  <a:alpha val="4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4"/>
            <p:cNvSpPr/>
            <p:nvPr/>
          </p:nvSpPr>
          <p:spPr>
            <a:xfrm>
              <a:off x="7982425" y="3884047"/>
              <a:ext cx="451800" cy="499800"/>
            </a:xfrm>
            <a:prstGeom prst="roundRect">
              <a:avLst>
                <a:gd name="adj" fmla="val 1024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4"/>
            <p:cNvSpPr/>
            <p:nvPr/>
          </p:nvSpPr>
          <p:spPr>
            <a:xfrm>
              <a:off x="8408132" y="4081081"/>
              <a:ext cx="51600" cy="51600"/>
            </a:xfrm>
            <a:prstGeom prst="flowChartDelay">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4"/>
            <p:cNvSpPr/>
            <p:nvPr/>
          </p:nvSpPr>
          <p:spPr>
            <a:xfrm>
              <a:off x="7982421" y="3863888"/>
              <a:ext cx="451800" cy="513900"/>
            </a:xfrm>
            <a:prstGeom prst="roundRect">
              <a:avLst>
                <a:gd name="adj" fmla="val 1024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Google Shape;327;p24" descr="offset_comp_342327_edited.jpg"/>
          <p:cNvPicPr preferRelativeResize="0"/>
          <p:nvPr/>
        </p:nvPicPr>
        <p:blipFill rotWithShape="1">
          <a:blip r:embed="rId3">
            <a:alphaModFix/>
          </a:blip>
          <a:srcRect l="49668" t="55915" r="37351" b="27092"/>
          <a:stretch/>
        </p:blipFill>
        <p:spPr>
          <a:xfrm>
            <a:off x="8127235" y="3586562"/>
            <a:ext cx="379200" cy="429900"/>
          </a:xfrm>
          <a:prstGeom prst="roundRect">
            <a:avLst>
              <a:gd name="adj" fmla="val 7794"/>
            </a:avLst>
          </a:prstGeom>
          <a:noFill/>
          <a:ln w="9525" cap="flat" cmpd="sng">
            <a:solidFill>
              <a:srgbClr val="FFFFFF"/>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103</Words>
  <Application>Microsoft Macintosh PowerPoint</Application>
  <PresentationFormat>Bildspel på skärmen (16:9)</PresentationFormat>
  <Paragraphs>10</Paragraphs>
  <Slides>4</Slides>
  <Notes>4</Notes>
  <HiddenSlides>0</HiddenSlides>
  <MMClips>1</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4</vt:i4>
      </vt:variant>
    </vt:vector>
  </HeadingPairs>
  <TitlesOfParts>
    <vt:vector size="9" baseType="lpstr">
      <vt:lpstr>Arial</vt:lpstr>
      <vt:lpstr>Lato</vt:lpstr>
      <vt:lpstr>Montserrat</vt:lpstr>
      <vt:lpstr>Roboto</vt:lpstr>
      <vt:lpstr>Focus</vt:lpstr>
      <vt:lpstr>Projektmål</vt:lpstr>
      <vt:lpstr>Målgrupp</vt:lpstr>
      <vt:lpstr>En exklusiv visning av prototypen av Filas 3000</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 här i 9F på Tolvåkerskolan introducerar:   Filas 3000    </dc:title>
  <cp:lastModifiedBy>Margareta Larsson</cp:lastModifiedBy>
  <cp:revision>3</cp:revision>
  <dcterms:modified xsi:type="dcterms:W3CDTF">2023-10-11T17:32:59Z</dcterms:modified>
</cp:coreProperties>
</file>